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8" autoAdjust="0"/>
    <p:restoredTop sz="94660"/>
  </p:normalViewPr>
  <p:slideViewPr>
    <p:cSldViewPr snapToGrid="0">
      <p:cViewPr varScale="1">
        <p:scale>
          <a:sx n="76" d="100"/>
          <a:sy n="76" d="100"/>
        </p:scale>
        <p:origin x="66"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9/14/2020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‹nr.›</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7121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9/14/2020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66922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9/14/2020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27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9/14/2020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58230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9/14/2020</a:t>
            </a:fld>
            <a:endParaRPr lang="en-US" dirty="0"/>
          </a:p>
        </p:txBody>
      </p:sp>
    </p:spTree>
    <p:extLst>
      <p:ext uri="{BB962C8B-B14F-4D97-AF65-F5344CB8AC3E}">
        <p14:creationId xmlns:p14="http://schemas.microsoft.com/office/powerpoint/2010/main" val="214954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9/14/2020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41060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9/14/2020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868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9/14/2020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46624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9/14/2020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94965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9/14/2020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92445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9/14/2020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94449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9/14/2020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‹nr.›</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778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55C46427-4C2B-48B6-9E40-62332B1C5F52}"/>
              </a:ext>
            </a:extLst>
          </p:cNvPr>
          <p:cNvSpPr>
            <a:spLocks noGrp="1"/>
          </p:cNvSpPr>
          <p:nvPr>
            <p:ph type="ctrTitle"/>
          </p:nvPr>
        </p:nvSpPr>
        <p:spPr>
          <a:xfrm>
            <a:off x="6090045" y="1346200"/>
            <a:ext cx="5624118" cy="3284538"/>
          </a:xfrm>
        </p:spPr>
        <p:txBody>
          <a:bodyPr anchor="b">
            <a:normAutofit/>
          </a:bodyPr>
          <a:lstStyle/>
          <a:p>
            <a:r>
              <a:rPr lang="nl-NL" dirty="0" err="1"/>
              <a:t>Moodbordt</a:t>
            </a:r>
            <a:endParaRPr lang="nl-NL" dirty="0"/>
          </a:p>
        </p:txBody>
      </p:sp>
      <p:sp>
        <p:nvSpPr>
          <p:cNvPr id="3" name="Ondertitel 2">
            <a:extLst>
              <a:ext uri="{FF2B5EF4-FFF2-40B4-BE49-F238E27FC236}">
                <a16:creationId xmlns:a16="http://schemas.microsoft.com/office/drawing/2014/main" id="{623C8115-09E4-4FBD-B981-D0EC2AA35B57}"/>
              </a:ext>
            </a:extLst>
          </p:cNvPr>
          <p:cNvSpPr>
            <a:spLocks noGrp="1"/>
          </p:cNvSpPr>
          <p:nvPr>
            <p:ph type="subTitle" idx="1"/>
          </p:nvPr>
        </p:nvSpPr>
        <p:spPr>
          <a:xfrm>
            <a:off x="6096369" y="4630738"/>
            <a:ext cx="5617794" cy="1150937"/>
          </a:xfrm>
        </p:spPr>
        <p:txBody>
          <a:bodyPr anchor="t">
            <a:normAutofit/>
          </a:bodyPr>
          <a:lstStyle/>
          <a:p>
            <a:endParaRPr lang="nl-NL" dirty="0"/>
          </a:p>
        </p:txBody>
      </p:sp>
      <p:sp>
        <p:nvSpPr>
          <p:cNvPr id="22" name="Freeform: Shape 21">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Afbeelding 4">
            <a:extLst>
              <a:ext uri="{FF2B5EF4-FFF2-40B4-BE49-F238E27FC236}">
                <a16:creationId xmlns:a16="http://schemas.microsoft.com/office/drawing/2014/main" id="{3CC5D5CC-AA62-407D-BFAA-F6FBB4809C9A}"/>
              </a:ext>
            </a:extLst>
          </p:cNvPr>
          <p:cNvPicPr>
            <a:picLocks noChangeAspect="1"/>
          </p:cNvPicPr>
          <p:nvPr/>
        </p:nvPicPr>
        <p:blipFill rotWithShape="1">
          <a:blip r:embed="rId2"/>
          <a:srcRect l="18625" r="30553"/>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26" name="Freeform: Shape 25">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367927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06E92-8B31-45B2-8C29-5F84572FD71E}"/>
              </a:ext>
            </a:extLst>
          </p:cNvPr>
          <p:cNvSpPr>
            <a:spLocks noGrp="1"/>
          </p:cNvSpPr>
          <p:nvPr>
            <p:ph type="ctrTitle"/>
          </p:nvPr>
        </p:nvSpPr>
        <p:spPr>
          <a:xfrm>
            <a:off x="216766" y="-1642604"/>
            <a:ext cx="7060135" cy="3285207"/>
          </a:xfrm>
        </p:spPr>
        <p:txBody>
          <a:bodyPr/>
          <a:lstStyle/>
          <a:p>
            <a:r>
              <a:rPr lang="nl-NL" dirty="0"/>
              <a:t>PVE</a:t>
            </a:r>
          </a:p>
        </p:txBody>
      </p:sp>
      <p:sp>
        <p:nvSpPr>
          <p:cNvPr id="3" name="Ondertitel 2">
            <a:extLst>
              <a:ext uri="{FF2B5EF4-FFF2-40B4-BE49-F238E27FC236}">
                <a16:creationId xmlns:a16="http://schemas.microsoft.com/office/drawing/2014/main" id="{EE82B6F7-45D6-4410-84C5-6F8A1613049E}"/>
              </a:ext>
            </a:extLst>
          </p:cNvPr>
          <p:cNvSpPr>
            <a:spLocks noGrp="1"/>
          </p:cNvSpPr>
          <p:nvPr>
            <p:ph type="subTitle" idx="1"/>
          </p:nvPr>
        </p:nvSpPr>
        <p:spPr>
          <a:xfrm>
            <a:off x="4662312" y="1719943"/>
            <a:ext cx="7052117" cy="4061732"/>
          </a:xfrm>
        </p:spPr>
        <p:txBody>
          <a:bodyPr>
            <a:normAutofit fontScale="85000" lnSpcReduction="10000"/>
          </a:bodyPr>
          <a:lstStyle/>
          <a:p>
            <a:r>
              <a:rPr lang="nl-NL" b="0" i="0" dirty="0">
                <a:solidFill>
                  <a:srgbClr val="202122"/>
                </a:solidFill>
                <a:effectLst/>
                <a:latin typeface="Arial" panose="020B0604020202020204" pitchFamily="34" charset="0"/>
              </a:rPr>
              <a:t>Het </a:t>
            </a:r>
            <a:r>
              <a:rPr lang="nl-NL" b="0" i="1" dirty="0">
                <a:solidFill>
                  <a:srgbClr val="202122"/>
                </a:solidFill>
                <a:effectLst/>
                <a:latin typeface="Arial" panose="020B0604020202020204" pitchFamily="34" charset="0"/>
              </a:rPr>
              <a:t>programma van eisen</a:t>
            </a:r>
            <a:r>
              <a:rPr lang="nl-NL" b="0" i="0" dirty="0">
                <a:solidFill>
                  <a:srgbClr val="202122"/>
                </a:solidFill>
                <a:effectLst/>
                <a:latin typeface="Arial" panose="020B0604020202020204" pitchFamily="34" charset="0"/>
              </a:rPr>
              <a:t> is een geschreven verzameling van eisen en wensen ten aanzien van een mogelijk te ontwerpen product, constructie, aan te schaffen dienst, of anderszins. De bedoeling van een programma van eisen is van tevoren de randvoorwaarden en limieten te definiëren. De "eisen" zijn de criteria waaraan voldaan </a:t>
            </a:r>
            <a:r>
              <a:rPr lang="nl-NL" b="0" i="1" dirty="0">
                <a:solidFill>
                  <a:srgbClr val="202122"/>
                </a:solidFill>
                <a:effectLst/>
                <a:latin typeface="Arial" panose="020B0604020202020204" pitchFamily="34" charset="0"/>
              </a:rPr>
              <a:t>moet</a:t>
            </a:r>
            <a:r>
              <a:rPr lang="nl-NL" b="0" i="0" dirty="0">
                <a:solidFill>
                  <a:srgbClr val="202122"/>
                </a:solidFill>
                <a:effectLst/>
                <a:latin typeface="Arial" panose="020B0604020202020204" pitchFamily="34" charset="0"/>
              </a:rPr>
              <a:t> worden, de "wensen" zijn de criteria waaraan de verwachting is dat er zo veel mogelijk aan voldaan wordt.</a:t>
            </a:r>
            <a:endParaRPr lang="nl-NL" dirty="0"/>
          </a:p>
        </p:txBody>
      </p:sp>
    </p:spTree>
    <p:extLst>
      <p:ext uri="{BB962C8B-B14F-4D97-AF65-F5344CB8AC3E}">
        <p14:creationId xmlns:p14="http://schemas.microsoft.com/office/powerpoint/2010/main" val="23511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Werktekening - Van Bloois">
            <a:extLst>
              <a:ext uri="{FF2B5EF4-FFF2-40B4-BE49-F238E27FC236}">
                <a16:creationId xmlns:a16="http://schemas.microsoft.com/office/drawing/2014/main" id="{0532F44B-64ED-48CA-A4EB-CF77139D76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51" r="1"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Shape 138">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1" name="Freeform: Shape 140">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30" name="Content Placeholder 1029">
            <a:extLst>
              <a:ext uri="{FF2B5EF4-FFF2-40B4-BE49-F238E27FC236}">
                <a16:creationId xmlns:a16="http://schemas.microsoft.com/office/drawing/2014/main" id="{CEA564A5-0CDF-4CF1-B46A-61C570F08C29}"/>
              </a:ext>
            </a:extLst>
          </p:cNvPr>
          <p:cNvSpPr>
            <a:spLocks noGrp="1"/>
          </p:cNvSpPr>
          <p:nvPr>
            <p:ph idx="1"/>
          </p:nvPr>
        </p:nvSpPr>
        <p:spPr>
          <a:xfrm>
            <a:off x="8046719" y="3220278"/>
            <a:ext cx="3633747" cy="2592125"/>
          </a:xfrm>
        </p:spPr>
        <p:txBody>
          <a:bodyPr>
            <a:normAutofit/>
          </a:bodyPr>
          <a:lstStyle/>
          <a:p>
            <a:r>
              <a:rPr lang="en-US" dirty="0" err="1"/>
              <a:t>Bouwkundige</a:t>
            </a:r>
            <a:r>
              <a:rPr lang="en-US" dirty="0"/>
              <a:t> </a:t>
            </a:r>
            <a:r>
              <a:rPr lang="en-US" dirty="0" err="1"/>
              <a:t>tekenning</a:t>
            </a:r>
            <a:endParaRPr lang="en-US" dirty="0"/>
          </a:p>
        </p:txBody>
      </p:sp>
    </p:spTree>
    <p:extLst>
      <p:ext uri="{BB962C8B-B14F-4D97-AF65-F5344CB8AC3E}">
        <p14:creationId xmlns:p14="http://schemas.microsoft.com/office/powerpoint/2010/main" val="396349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3" name="Freeform: Shape 82">
            <a:extLst>
              <a:ext uri="{FF2B5EF4-FFF2-40B4-BE49-F238E27FC236}">
                <a16:creationId xmlns:a16="http://schemas.microsoft.com/office/drawing/2014/main" id="{38C00950-B1FD-45E5-B18A-1A822BA42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A14019B4-A719-4905-92E2-23AF270A8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2A2639E9-6665-4719-8E6D-9446AB36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9" name="Rectangle 88">
            <a:extLst>
              <a:ext uri="{FF2B5EF4-FFF2-40B4-BE49-F238E27FC236}">
                <a16:creationId xmlns:a16="http://schemas.microsoft.com/office/drawing/2014/main" id="{00FAA799-CDCC-484E-AADE-2316CCE6B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7BE9AECE-A568-45C4-82FC-5A19F58D4FD6}"/>
              </a:ext>
            </a:extLst>
          </p:cNvPr>
          <p:cNvSpPr>
            <a:spLocks noGrp="1"/>
          </p:cNvSpPr>
          <p:nvPr>
            <p:ph type="title"/>
          </p:nvPr>
        </p:nvSpPr>
        <p:spPr>
          <a:xfrm>
            <a:off x="4654295" y="1346268"/>
            <a:ext cx="7060135" cy="3285207"/>
          </a:xfrm>
        </p:spPr>
        <p:txBody>
          <a:bodyPr vert="horz" lIns="109728" tIns="109728" rIns="109728" bIns="91440" rtlCol="0" anchor="b">
            <a:normAutofit/>
          </a:bodyPr>
          <a:lstStyle/>
          <a:p>
            <a:pPr>
              <a:lnSpc>
                <a:spcPct val="120000"/>
              </a:lnSpc>
            </a:pPr>
            <a:r>
              <a:rPr lang="en-US" sz="5400">
                <a:solidFill>
                  <a:schemeClr val="tx1">
                    <a:lumMod val="85000"/>
                    <a:lumOff val="15000"/>
                  </a:schemeClr>
                </a:solidFill>
              </a:rPr>
              <a:t>Vorm</a:t>
            </a:r>
          </a:p>
        </p:txBody>
      </p:sp>
      <p:sp>
        <p:nvSpPr>
          <p:cNvPr id="3" name="Tijdelijke aanduiding voor tekst 2">
            <a:extLst>
              <a:ext uri="{FF2B5EF4-FFF2-40B4-BE49-F238E27FC236}">
                <a16:creationId xmlns:a16="http://schemas.microsoft.com/office/drawing/2014/main" id="{480FF779-F7C8-4464-8BA2-CE4614A9A923}"/>
              </a:ext>
            </a:extLst>
          </p:cNvPr>
          <p:cNvSpPr>
            <a:spLocks noGrp="1"/>
          </p:cNvSpPr>
          <p:nvPr>
            <p:ph type="body" idx="1"/>
          </p:nvPr>
        </p:nvSpPr>
        <p:spPr>
          <a:xfrm>
            <a:off x="4662312" y="4631475"/>
            <a:ext cx="7052117" cy="1150200"/>
          </a:xfrm>
        </p:spPr>
        <p:txBody>
          <a:bodyPr vert="horz" lIns="109728" tIns="109728" rIns="109728" bIns="91440" rtlCol="0" anchor="t">
            <a:normAutofit/>
          </a:bodyPr>
          <a:lstStyle/>
          <a:p>
            <a:pPr>
              <a:spcBef>
                <a:spcPts val="930"/>
              </a:spcBef>
            </a:pPr>
            <a:endParaRPr lang="en-US" sz="2400">
              <a:solidFill>
                <a:schemeClr val="tx1">
                  <a:lumMod val="85000"/>
                  <a:lumOff val="15000"/>
                </a:schemeClr>
              </a:solidFill>
            </a:endParaRPr>
          </a:p>
        </p:txBody>
      </p:sp>
      <p:sp>
        <p:nvSpPr>
          <p:cNvPr id="91" name="Freeform: Shape 90">
            <a:extLst>
              <a:ext uri="{FF2B5EF4-FFF2-40B4-BE49-F238E27FC236}">
                <a16:creationId xmlns:a16="http://schemas.microsoft.com/office/drawing/2014/main" id="{191C9463-55E9-4095-B9A6-AA0A5D591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1D9E1D16-FB89-47BC-92D0-FAEC91A31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5" name="Freeform: Shape 94">
            <a:extLst>
              <a:ext uri="{FF2B5EF4-FFF2-40B4-BE49-F238E27FC236}">
                <a16:creationId xmlns:a16="http://schemas.microsoft.com/office/drawing/2014/main" id="{13DB2E7B-DD13-4BF8-8639-F78C32AF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descr="Garagetent 3,3x4,8 m, PVC, grijs met statica - bodem beton">
            <a:extLst>
              <a:ext uri="{FF2B5EF4-FFF2-40B4-BE49-F238E27FC236}">
                <a16:creationId xmlns:a16="http://schemas.microsoft.com/office/drawing/2014/main" id="{9D214A62-7455-4BBD-B1E2-FE8766AA94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3214"/>
          <a:stretch/>
        </p:blipFill>
        <p:spPr bwMode="auto">
          <a:xfrm>
            <a:off x="20" y="10"/>
            <a:ext cx="3098648" cy="2249414"/>
          </a:xfrm>
          <a:custGeom>
            <a:avLst/>
            <a:gdLst/>
            <a:ahLst/>
            <a:cxnLst/>
            <a:rect l="l" t="t" r="r" b="b"/>
            <a:pathLst>
              <a:path w="3098668" h="2231136">
                <a:moveTo>
                  <a:pt x="0" y="0"/>
                </a:moveTo>
                <a:lnTo>
                  <a:pt x="1629429" y="0"/>
                </a:lnTo>
                <a:lnTo>
                  <a:pt x="1651825" y="14997"/>
                </a:lnTo>
                <a:cubicBezTo>
                  <a:pt x="2301708" y="477275"/>
                  <a:pt x="2772290" y="1173500"/>
                  <a:pt x="3033836" y="2003822"/>
                </a:cubicBezTo>
                <a:lnTo>
                  <a:pt x="3098668" y="2231136"/>
                </a:lnTo>
                <a:lnTo>
                  <a:pt x="0" y="223113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Garage (berging) - Wikipedia">
            <a:extLst>
              <a:ext uri="{FF2B5EF4-FFF2-40B4-BE49-F238E27FC236}">
                <a16:creationId xmlns:a16="http://schemas.microsoft.com/office/drawing/2014/main" id="{9DF0CD02-49AA-4491-8F26-1AC5B8418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96" r="529" b="-5"/>
          <a:stretch/>
        </p:blipFill>
        <p:spPr bwMode="auto">
          <a:xfrm>
            <a:off x="20" y="2295144"/>
            <a:ext cx="3272419" cy="2272284"/>
          </a:xfrm>
          <a:custGeom>
            <a:avLst/>
            <a:gdLst/>
            <a:ahLst/>
            <a:cxnLst/>
            <a:rect l="l" t="t" r="r" b="b"/>
            <a:pathLst>
              <a:path w="3272439" h="2231136">
                <a:moveTo>
                  <a:pt x="0" y="0"/>
                </a:moveTo>
                <a:lnTo>
                  <a:pt x="3118914" y="0"/>
                </a:lnTo>
                <a:lnTo>
                  <a:pt x="3165442" y="203875"/>
                </a:lnTo>
                <a:cubicBezTo>
                  <a:pt x="3236139" y="555862"/>
                  <a:pt x="3272439" y="926108"/>
                  <a:pt x="3272439" y="1308224"/>
                </a:cubicBezTo>
                <a:cubicBezTo>
                  <a:pt x="3272439" y="1645093"/>
                  <a:pt x="3213679" y="1937351"/>
                  <a:pt x="3110581" y="2198312"/>
                </a:cubicBezTo>
                <a:lnTo>
                  <a:pt x="3095831" y="2231136"/>
                </a:lnTo>
                <a:lnTo>
                  <a:pt x="0" y="2231136"/>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Omgevingsvergunning voor je garage: vanaf € 275,-">
            <a:extLst>
              <a:ext uri="{FF2B5EF4-FFF2-40B4-BE49-F238E27FC236}">
                <a16:creationId xmlns:a16="http://schemas.microsoft.com/office/drawing/2014/main" id="{B016819B-B0F2-453A-92EF-1A832AA128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9" r="-1" b="5784"/>
          <a:stretch/>
        </p:blipFill>
        <p:spPr bwMode="auto">
          <a:xfrm>
            <a:off x="20" y="4613148"/>
            <a:ext cx="3058828" cy="2244852"/>
          </a:xfrm>
          <a:custGeom>
            <a:avLst/>
            <a:gdLst/>
            <a:ahLst/>
            <a:cxnLst/>
            <a:rect l="l" t="t" r="r" b="b"/>
            <a:pathLst>
              <a:path w="3058848" h="2231136">
                <a:moveTo>
                  <a:pt x="0" y="0"/>
                </a:moveTo>
                <a:lnTo>
                  <a:pt x="3058848" y="0"/>
                </a:lnTo>
                <a:lnTo>
                  <a:pt x="3025170" y="74941"/>
                </a:lnTo>
                <a:cubicBezTo>
                  <a:pt x="2683167" y="751837"/>
                  <a:pt x="2033130" y="1217217"/>
                  <a:pt x="1375006" y="1747950"/>
                </a:cubicBezTo>
                <a:cubicBezTo>
                  <a:pt x="1200683" y="1888533"/>
                  <a:pt x="1027954" y="2026244"/>
                  <a:pt x="851996" y="2153735"/>
                </a:cubicBezTo>
                <a:lnTo>
                  <a:pt x="738863" y="2231136"/>
                </a:lnTo>
                <a:lnTo>
                  <a:pt x="0" y="22311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7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3" name="Freeform: Shape 82">
            <a:extLst>
              <a:ext uri="{FF2B5EF4-FFF2-40B4-BE49-F238E27FC236}">
                <a16:creationId xmlns:a16="http://schemas.microsoft.com/office/drawing/2014/main" id="{38C00950-B1FD-45E5-B18A-1A822BA42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A14019B4-A719-4905-92E2-23AF270A8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2A2639E9-6665-4719-8E6D-9446AB36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9" name="Rectangle 8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6306C45A-18F6-4918-9541-FA56C1EFA9F0}"/>
              </a:ext>
            </a:extLst>
          </p:cNvPr>
          <p:cNvSpPr>
            <a:spLocks noGrp="1"/>
          </p:cNvSpPr>
          <p:nvPr>
            <p:ph type="title"/>
          </p:nvPr>
        </p:nvSpPr>
        <p:spPr>
          <a:xfrm>
            <a:off x="4944979" y="3554960"/>
            <a:ext cx="6769184" cy="1996958"/>
          </a:xfrm>
        </p:spPr>
        <p:txBody>
          <a:bodyPr vert="horz" lIns="109728" tIns="109728" rIns="109728" bIns="91440" rtlCol="0" anchor="b">
            <a:normAutofit/>
          </a:bodyPr>
          <a:lstStyle/>
          <a:p>
            <a:pPr>
              <a:lnSpc>
                <a:spcPct val="120000"/>
              </a:lnSpc>
            </a:pPr>
            <a:r>
              <a:rPr lang="en-US" sz="5400">
                <a:solidFill>
                  <a:schemeClr val="tx1">
                    <a:lumMod val="85000"/>
                    <a:lumOff val="15000"/>
                  </a:schemeClr>
                </a:solidFill>
              </a:rPr>
              <a:t>Materiaal</a:t>
            </a:r>
          </a:p>
        </p:txBody>
      </p:sp>
      <p:sp>
        <p:nvSpPr>
          <p:cNvPr id="3" name="Tijdelijke aanduiding voor tekst 2">
            <a:extLst>
              <a:ext uri="{FF2B5EF4-FFF2-40B4-BE49-F238E27FC236}">
                <a16:creationId xmlns:a16="http://schemas.microsoft.com/office/drawing/2014/main" id="{5021C0D3-295D-43C5-A774-8FD9F913C796}"/>
              </a:ext>
            </a:extLst>
          </p:cNvPr>
          <p:cNvSpPr>
            <a:spLocks noGrp="1"/>
          </p:cNvSpPr>
          <p:nvPr>
            <p:ph type="body" idx="1"/>
          </p:nvPr>
        </p:nvSpPr>
        <p:spPr>
          <a:xfrm>
            <a:off x="4952590" y="5448620"/>
            <a:ext cx="6761573" cy="791841"/>
          </a:xfrm>
        </p:spPr>
        <p:txBody>
          <a:bodyPr vert="horz" lIns="109728" tIns="109728" rIns="109728" bIns="91440" rtlCol="0" anchor="t">
            <a:normAutofit/>
          </a:bodyPr>
          <a:lstStyle/>
          <a:p>
            <a:pPr>
              <a:spcBef>
                <a:spcPts val="930"/>
              </a:spcBef>
            </a:pPr>
            <a:endParaRPr lang="en-US" sz="2400">
              <a:solidFill>
                <a:schemeClr val="tx1">
                  <a:lumMod val="85000"/>
                  <a:lumOff val="15000"/>
                </a:schemeClr>
              </a:solidFill>
            </a:endParaRPr>
          </a:p>
        </p:txBody>
      </p:sp>
      <p:sp>
        <p:nvSpPr>
          <p:cNvPr id="91" name="Freeform: Shape 90">
            <a:extLst>
              <a:ext uri="{FF2B5EF4-FFF2-40B4-BE49-F238E27FC236}">
                <a16:creationId xmlns:a16="http://schemas.microsoft.com/office/drawing/2014/main" id="{29BB8358-674B-43B4-A5A5-17176D197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4937" y="0"/>
            <a:ext cx="3997527" cy="2646947"/>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3" name="Freeform: Shape 92">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02" y="0"/>
            <a:ext cx="4244813"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5" name="Freeform: Shape 94">
            <a:extLst>
              <a:ext uri="{FF2B5EF4-FFF2-40B4-BE49-F238E27FC236}">
                <a16:creationId xmlns:a16="http://schemas.microsoft.com/office/drawing/2014/main" id="{97BDAD10-B932-49BE-90F5-62EB2FE01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5863" y="0"/>
            <a:ext cx="4584032" cy="3020235"/>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7" name="Freeform: Shape 96">
            <a:extLst>
              <a:ext uri="{FF2B5EF4-FFF2-40B4-BE49-F238E27FC236}">
                <a16:creationId xmlns:a16="http://schemas.microsoft.com/office/drawing/2014/main" id="{B090661F-2489-493D-8C0B-E7617E36F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9" name="Freeform: Shape 98">
            <a:extLst>
              <a:ext uri="{FF2B5EF4-FFF2-40B4-BE49-F238E27FC236}">
                <a16:creationId xmlns:a16="http://schemas.microsoft.com/office/drawing/2014/main" id="{ABC9DE1A-348A-4AB0-8550-64E0B9AEF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27554"/>
            <a:ext cx="4611389" cy="5530446"/>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1" name="Freeform: Shape 100">
            <a:extLst>
              <a:ext uri="{FF2B5EF4-FFF2-40B4-BE49-F238E27FC236}">
                <a16:creationId xmlns:a16="http://schemas.microsoft.com/office/drawing/2014/main" id="{EBD0AE1F-A0FC-49FC-A682-A5947011A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0060"/>
            <a:ext cx="4406602" cy="5337940"/>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6" name="Picture 4" descr="Balkonafscheiding Ruwe houten planken - Villa Madelief">
            <a:extLst>
              <a:ext uri="{FF2B5EF4-FFF2-40B4-BE49-F238E27FC236}">
                <a16:creationId xmlns:a16="http://schemas.microsoft.com/office/drawing/2014/main" id="{67996FD7-1D43-496B-BA75-FC44BC73CA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7" r="-4" b="17003"/>
          <a:stretch/>
        </p:blipFill>
        <p:spPr bwMode="auto">
          <a:xfrm>
            <a:off x="3632375" y="2"/>
            <a:ext cx="3418129" cy="2465725"/>
          </a:xfrm>
          <a:custGeom>
            <a:avLst/>
            <a:gdLst/>
            <a:ahLst/>
            <a:cxnLst/>
            <a:rect l="l" t="t" r="r" b="b"/>
            <a:pathLst>
              <a:path w="3484186" h="2440484">
                <a:moveTo>
                  <a:pt x="341018" y="0"/>
                </a:moveTo>
                <a:lnTo>
                  <a:pt x="3285181" y="0"/>
                </a:lnTo>
                <a:lnTo>
                  <a:pt x="3321562" y="74937"/>
                </a:lnTo>
                <a:cubicBezTo>
                  <a:pt x="3427818" y="322243"/>
                  <a:pt x="3484186" y="608579"/>
                  <a:pt x="3484186" y="914184"/>
                </a:cubicBezTo>
                <a:cubicBezTo>
                  <a:pt x="3484186" y="1109268"/>
                  <a:pt x="3428334" y="1265837"/>
                  <a:pt x="3303173" y="1421888"/>
                </a:cubicBezTo>
                <a:cubicBezTo>
                  <a:pt x="3172255" y="1585125"/>
                  <a:pt x="2975540" y="1735475"/>
                  <a:pt x="2767237" y="1894635"/>
                </a:cubicBezTo>
                <a:cubicBezTo>
                  <a:pt x="2728806" y="1923966"/>
                  <a:pt x="2689104" y="1954332"/>
                  <a:pt x="2649403" y="1985068"/>
                </a:cubicBezTo>
                <a:cubicBezTo>
                  <a:pt x="2294030" y="2260140"/>
                  <a:pt x="2034660" y="2440484"/>
                  <a:pt x="1681157" y="2440484"/>
                </a:cubicBezTo>
                <a:cubicBezTo>
                  <a:pt x="1142528" y="2440484"/>
                  <a:pt x="761064" y="2219109"/>
                  <a:pt x="405691" y="1700219"/>
                </a:cubicBezTo>
                <a:cubicBezTo>
                  <a:pt x="359186" y="1632303"/>
                  <a:pt x="313726" y="1570535"/>
                  <a:pt x="269763" y="1510839"/>
                </a:cubicBezTo>
                <a:cubicBezTo>
                  <a:pt x="87553" y="1263318"/>
                  <a:pt x="0" y="1134597"/>
                  <a:pt x="0" y="914184"/>
                </a:cubicBezTo>
                <a:cubicBezTo>
                  <a:pt x="0" y="695327"/>
                  <a:pt x="54880" y="479135"/>
                  <a:pt x="162994" y="271610"/>
                </a:cubicBezTo>
                <a:cubicBezTo>
                  <a:pt x="189444" y="220858"/>
                  <a:pt x="218734" y="171179"/>
                  <a:pt x="250799" y="122658"/>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Glasweefsel behang Stuc-Decor 2415 Intervos rol 25m x 0,75m">
            <a:extLst>
              <a:ext uri="{FF2B5EF4-FFF2-40B4-BE49-F238E27FC236}">
                <a16:creationId xmlns:a16="http://schemas.microsoft.com/office/drawing/2014/main" id="{49BB9DFA-4858-4B1A-831A-7CE6B3C0B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07" r="2463" b="4"/>
          <a:stretch/>
        </p:blipFill>
        <p:spPr bwMode="auto">
          <a:xfrm>
            <a:off x="-1" y="1860331"/>
            <a:ext cx="4042279" cy="4997667"/>
          </a:xfrm>
          <a:custGeom>
            <a:avLst/>
            <a:gdLst/>
            <a:ahLst/>
            <a:cxnLst/>
            <a:rect l="l" t="t" r="r" b="b"/>
            <a:pathLst>
              <a:path w="3958391" h="4808550">
                <a:moveTo>
                  <a:pt x="1130737" y="1268"/>
                </a:moveTo>
                <a:cubicBezTo>
                  <a:pt x="1511837" y="13752"/>
                  <a:pt x="1903175" y="118732"/>
                  <a:pt x="2288137" y="330915"/>
                </a:cubicBezTo>
                <a:cubicBezTo>
                  <a:pt x="3664944" y="1089786"/>
                  <a:pt x="4426594" y="2909285"/>
                  <a:pt x="3643399" y="4204334"/>
                </a:cubicBezTo>
                <a:cubicBezTo>
                  <a:pt x="3459833" y="4507867"/>
                  <a:pt x="3219629" y="4660926"/>
                  <a:pt x="2944782" y="4788439"/>
                </a:cubicBezTo>
                <a:lnTo>
                  <a:pt x="2899152" y="4808550"/>
                </a:lnTo>
                <a:lnTo>
                  <a:pt x="0" y="4808550"/>
                </a:lnTo>
                <a:lnTo>
                  <a:pt x="0" y="244579"/>
                </a:lnTo>
                <a:lnTo>
                  <a:pt x="77902" y="207282"/>
                </a:lnTo>
                <a:cubicBezTo>
                  <a:pt x="409697" y="62291"/>
                  <a:pt x="765516" y="-10694"/>
                  <a:pt x="1130737" y="1268"/>
                </a:cubicBezTo>
                <a:close/>
              </a:path>
            </a:pathLst>
          </a:custGeom>
          <a:noFill/>
          <a:extLst>
            <a:ext uri="{909E8E84-426E-40DD-AFC4-6F175D3DCCD1}">
              <a14:hiddenFill xmlns:a14="http://schemas.microsoft.com/office/drawing/2010/main">
                <a:solidFill>
                  <a:srgbClr val="FFFFFF"/>
                </a:solidFill>
              </a14:hiddenFill>
            </a:ext>
          </a:extLst>
        </p:spPr>
      </p:pic>
      <p:sp>
        <p:nvSpPr>
          <p:cNvPr id="103" name="Freeform: Shape 102">
            <a:extLst>
              <a:ext uri="{FF2B5EF4-FFF2-40B4-BE49-F238E27FC236}">
                <a16:creationId xmlns:a16="http://schemas.microsoft.com/office/drawing/2014/main" id="{34E10184-A355-442D-9021-64F93505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577" y="-1"/>
            <a:ext cx="4366423" cy="3629533"/>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5" name="Freeform: Shape 104">
            <a:extLst>
              <a:ext uri="{FF2B5EF4-FFF2-40B4-BE49-F238E27FC236}">
                <a16:creationId xmlns:a16="http://schemas.microsoft.com/office/drawing/2014/main" id="{F2AEA3E5-3383-4A2D-86B0-A1DC81C11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Freeform: Shape 106">
            <a:extLst>
              <a:ext uri="{FF2B5EF4-FFF2-40B4-BE49-F238E27FC236}">
                <a16:creationId xmlns:a16="http://schemas.microsoft.com/office/drawing/2014/main" id="{F5BC3D56-7191-4F9F-BE89-BF3E66D0B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71504" y="0"/>
            <a:ext cx="4120496"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74" name="Picture 2" descr="Metselsteen handvorm antiek look Geba 294 rood zwart bont.">
            <a:extLst>
              <a:ext uri="{FF2B5EF4-FFF2-40B4-BE49-F238E27FC236}">
                <a16:creationId xmlns:a16="http://schemas.microsoft.com/office/drawing/2014/main" id="{6143EB38-456B-4349-8BE5-FD623D9C74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63" r="-5" b="13835"/>
          <a:stretch/>
        </p:blipFill>
        <p:spPr bwMode="auto">
          <a:xfrm>
            <a:off x="8456623" y="1"/>
            <a:ext cx="3735378" cy="3051729"/>
          </a:xfrm>
          <a:custGeom>
            <a:avLst/>
            <a:gdLst/>
            <a:ahLst/>
            <a:cxnLst/>
            <a:rect l="l" t="t" r="r" b="b"/>
            <a:pathLst>
              <a:path w="3577083" h="3010961">
                <a:moveTo>
                  <a:pt x="525796" y="0"/>
                </a:moveTo>
                <a:lnTo>
                  <a:pt x="3083618" y="0"/>
                </a:lnTo>
                <a:lnTo>
                  <a:pt x="3238848" y="113681"/>
                </a:lnTo>
                <a:cubicBezTo>
                  <a:pt x="3347378" y="200626"/>
                  <a:pt x="3444292" y="293564"/>
                  <a:pt x="3528988" y="391785"/>
                </a:cubicBezTo>
                <a:lnTo>
                  <a:pt x="3577083" y="453516"/>
                </a:lnTo>
                <a:lnTo>
                  <a:pt x="3577083" y="2083461"/>
                </a:lnTo>
                <a:lnTo>
                  <a:pt x="3549828" y="2118637"/>
                </a:lnTo>
                <a:cubicBezTo>
                  <a:pt x="3524255" y="2152065"/>
                  <a:pt x="3498324" y="2186586"/>
                  <a:pt x="3472099" y="2222744"/>
                </a:cubicBezTo>
                <a:cubicBezTo>
                  <a:pt x="3071290" y="2775245"/>
                  <a:pt x="2641053" y="3010961"/>
                  <a:pt x="2033556" y="3010961"/>
                </a:cubicBezTo>
                <a:cubicBezTo>
                  <a:pt x="1634857" y="3010961"/>
                  <a:pt x="1342325" y="2818935"/>
                  <a:pt x="941515" y="2526044"/>
                </a:cubicBezTo>
                <a:cubicBezTo>
                  <a:pt x="896738" y="2493317"/>
                  <a:pt x="851961" y="2460984"/>
                  <a:pt x="808615" y="2429754"/>
                </a:cubicBezTo>
                <a:cubicBezTo>
                  <a:pt x="573680" y="2260282"/>
                  <a:pt x="351814" y="2100194"/>
                  <a:pt x="204156" y="1926383"/>
                </a:cubicBezTo>
                <a:cubicBezTo>
                  <a:pt x="62993" y="1760224"/>
                  <a:pt x="0" y="1593511"/>
                  <a:pt x="0" y="1385790"/>
                </a:cubicBezTo>
                <a:cubicBezTo>
                  <a:pt x="0" y="865148"/>
                  <a:pt x="162751" y="397028"/>
                  <a:pt x="458321" y="6762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8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9" name="Freeform: Shape 78">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83" name="Freeform: Shape 82">
            <a:extLst>
              <a:ext uri="{FF2B5EF4-FFF2-40B4-BE49-F238E27FC236}">
                <a16:creationId xmlns:a16="http://schemas.microsoft.com/office/drawing/2014/main" id="{38C00950-B1FD-45E5-B18A-1A822BA42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A14019B4-A719-4905-92E2-23AF270A8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7" name="Freeform: Shape 86">
            <a:extLst>
              <a:ext uri="{FF2B5EF4-FFF2-40B4-BE49-F238E27FC236}">
                <a16:creationId xmlns:a16="http://schemas.microsoft.com/office/drawing/2014/main" id="{2A2639E9-6665-4719-8E6D-9446AB36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89" name="Rectangle 8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3DE8ADF7-6DDC-42C3-A140-A001B89E122E}"/>
              </a:ext>
            </a:extLst>
          </p:cNvPr>
          <p:cNvSpPr>
            <a:spLocks noGrp="1"/>
          </p:cNvSpPr>
          <p:nvPr>
            <p:ph type="title"/>
          </p:nvPr>
        </p:nvSpPr>
        <p:spPr>
          <a:xfrm>
            <a:off x="4944979" y="3554960"/>
            <a:ext cx="6769184" cy="1996958"/>
          </a:xfrm>
        </p:spPr>
        <p:txBody>
          <a:bodyPr vert="horz" lIns="109728" tIns="109728" rIns="109728" bIns="91440" rtlCol="0" anchor="b">
            <a:normAutofit/>
          </a:bodyPr>
          <a:lstStyle/>
          <a:p>
            <a:pPr>
              <a:lnSpc>
                <a:spcPct val="120000"/>
              </a:lnSpc>
            </a:pPr>
            <a:r>
              <a:rPr lang="en-US" sz="5400" dirty="0" err="1">
                <a:solidFill>
                  <a:schemeClr val="tx1">
                    <a:lumMod val="85000"/>
                    <a:lumOff val="15000"/>
                  </a:schemeClr>
                </a:solidFill>
              </a:rPr>
              <a:t>Sweer</a:t>
            </a:r>
            <a:endParaRPr lang="en-US" sz="5400" dirty="0">
              <a:solidFill>
                <a:schemeClr val="tx1">
                  <a:lumMod val="85000"/>
                  <a:lumOff val="15000"/>
                </a:schemeClr>
              </a:solidFill>
            </a:endParaRPr>
          </a:p>
        </p:txBody>
      </p:sp>
      <p:sp>
        <p:nvSpPr>
          <p:cNvPr id="3" name="Tijdelijke aanduiding voor tekst 2">
            <a:extLst>
              <a:ext uri="{FF2B5EF4-FFF2-40B4-BE49-F238E27FC236}">
                <a16:creationId xmlns:a16="http://schemas.microsoft.com/office/drawing/2014/main" id="{42ED2CE6-DCFF-479A-B970-C1ED28DE3747}"/>
              </a:ext>
            </a:extLst>
          </p:cNvPr>
          <p:cNvSpPr>
            <a:spLocks noGrp="1"/>
          </p:cNvSpPr>
          <p:nvPr>
            <p:ph type="body" idx="1"/>
          </p:nvPr>
        </p:nvSpPr>
        <p:spPr>
          <a:xfrm>
            <a:off x="4952590" y="5448620"/>
            <a:ext cx="6761573" cy="791841"/>
          </a:xfrm>
        </p:spPr>
        <p:txBody>
          <a:bodyPr vert="horz" lIns="109728" tIns="109728" rIns="109728" bIns="91440" rtlCol="0" anchor="t">
            <a:normAutofit/>
          </a:bodyPr>
          <a:lstStyle/>
          <a:p>
            <a:pPr>
              <a:spcBef>
                <a:spcPts val="930"/>
              </a:spcBef>
            </a:pPr>
            <a:endParaRPr lang="en-US" sz="2400">
              <a:solidFill>
                <a:schemeClr val="tx1">
                  <a:lumMod val="85000"/>
                  <a:lumOff val="15000"/>
                </a:schemeClr>
              </a:solidFill>
            </a:endParaRPr>
          </a:p>
        </p:txBody>
      </p:sp>
      <p:sp>
        <p:nvSpPr>
          <p:cNvPr id="91" name="Freeform: Shape 90">
            <a:extLst>
              <a:ext uri="{FF2B5EF4-FFF2-40B4-BE49-F238E27FC236}">
                <a16:creationId xmlns:a16="http://schemas.microsoft.com/office/drawing/2014/main" id="{29BB8358-674B-43B4-A5A5-17176D197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4937" y="0"/>
            <a:ext cx="3997527" cy="2646947"/>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3" name="Freeform: Shape 92">
            <a:extLst>
              <a:ext uri="{FF2B5EF4-FFF2-40B4-BE49-F238E27FC236}">
                <a16:creationId xmlns:a16="http://schemas.microsoft.com/office/drawing/2014/main" id="{3C9C3854-C672-47D2-8FD3-15A88F6CE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02" y="0"/>
            <a:ext cx="4244813"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5" name="Freeform: Shape 94">
            <a:extLst>
              <a:ext uri="{FF2B5EF4-FFF2-40B4-BE49-F238E27FC236}">
                <a16:creationId xmlns:a16="http://schemas.microsoft.com/office/drawing/2014/main" id="{97BDAD10-B932-49BE-90F5-62EB2FE01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5863" y="0"/>
            <a:ext cx="4584032" cy="3020235"/>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7" name="Freeform: Shape 96">
            <a:extLst>
              <a:ext uri="{FF2B5EF4-FFF2-40B4-BE49-F238E27FC236}">
                <a16:creationId xmlns:a16="http://schemas.microsoft.com/office/drawing/2014/main" id="{B090661F-2489-493D-8C0B-E7617E36F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76470"/>
            <a:ext cx="4211054" cy="5181530"/>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9" name="Freeform: Shape 98">
            <a:extLst>
              <a:ext uri="{FF2B5EF4-FFF2-40B4-BE49-F238E27FC236}">
                <a16:creationId xmlns:a16="http://schemas.microsoft.com/office/drawing/2014/main" id="{ABC9DE1A-348A-4AB0-8550-64E0B9AEF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27554"/>
            <a:ext cx="4611389" cy="5530446"/>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1" name="Freeform: Shape 100">
            <a:extLst>
              <a:ext uri="{FF2B5EF4-FFF2-40B4-BE49-F238E27FC236}">
                <a16:creationId xmlns:a16="http://schemas.microsoft.com/office/drawing/2014/main" id="{EBD0AE1F-A0FC-49FC-A682-A5947011A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0060"/>
            <a:ext cx="4406602" cy="5337940"/>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098" name="Picture 2" descr="Moderne architect - ontwerp modern huis in Amsterdam | BNLA architecten">
            <a:extLst>
              <a:ext uri="{FF2B5EF4-FFF2-40B4-BE49-F238E27FC236}">
                <a16:creationId xmlns:a16="http://schemas.microsoft.com/office/drawing/2014/main" id="{D4C2D3B6-9B17-417D-83B5-FAAEC1E73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87" r="5137" b="2"/>
          <a:stretch/>
        </p:blipFill>
        <p:spPr bwMode="auto">
          <a:xfrm>
            <a:off x="3632375" y="2"/>
            <a:ext cx="3418129" cy="2465725"/>
          </a:xfrm>
          <a:custGeom>
            <a:avLst/>
            <a:gdLst/>
            <a:ahLst/>
            <a:cxnLst/>
            <a:rect l="l" t="t" r="r" b="b"/>
            <a:pathLst>
              <a:path w="3484186" h="2440484">
                <a:moveTo>
                  <a:pt x="341018" y="0"/>
                </a:moveTo>
                <a:lnTo>
                  <a:pt x="3285181" y="0"/>
                </a:lnTo>
                <a:lnTo>
                  <a:pt x="3321562" y="74937"/>
                </a:lnTo>
                <a:cubicBezTo>
                  <a:pt x="3427818" y="322243"/>
                  <a:pt x="3484186" y="608579"/>
                  <a:pt x="3484186" y="914184"/>
                </a:cubicBezTo>
                <a:cubicBezTo>
                  <a:pt x="3484186" y="1109268"/>
                  <a:pt x="3428334" y="1265837"/>
                  <a:pt x="3303173" y="1421888"/>
                </a:cubicBezTo>
                <a:cubicBezTo>
                  <a:pt x="3172255" y="1585125"/>
                  <a:pt x="2975540" y="1735475"/>
                  <a:pt x="2767237" y="1894635"/>
                </a:cubicBezTo>
                <a:cubicBezTo>
                  <a:pt x="2728806" y="1923966"/>
                  <a:pt x="2689104" y="1954332"/>
                  <a:pt x="2649403" y="1985068"/>
                </a:cubicBezTo>
                <a:cubicBezTo>
                  <a:pt x="2294030" y="2260140"/>
                  <a:pt x="2034660" y="2440484"/>
                  <a:pt x="1681157" y="2440484"/>
                </a:cubicBezTo>
                <a:cubicBezTo>
                  <a:pt x="1142528" y="2440484"/>
                  <a:pt x="761064" y="2219109"/>
                  <a:pt x="405691" y="1700219"/>
                </a:cubicBezTo>
                <a:cubicBezTo>
                  <a:pt x="359186" y="1632303"/>
                  <a:pt x="313726" y="1570535"/>
                  <a:pt x="269763" y="1510839"/>
                </a:cubicBezTo>
                <a:cubicBezTo>
                  <a:pt x="87553" y="1263318"/>
                  <a:pt x="0" y="1134597"/>
                  <a:pt x="0" y="914184"/>
                </a:cubicBezTo>
                <a:cubicBezTo>
                  <a:pt x="0" y="695327"/>
                  <a:pt x="54880" y="479135"/>
                  <a:pt x="162994" y="271610"/>
                </a:cubicBezTo>
                <a:cubicBezTo>
                  <a:pt x="189444" y="220858"/>
                  <a:pt x="218734" y="171179"/>
                  <a:pt x="250799" y="122658"/>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Jaren 30 woning | Huis buitenkant, Buitenkant huis, Architectuur huis">
            <a:extLst>
              <a:ext uri="{FF2B5EF4-FFF2-40B4-BE49-F238E27FC236}">
                <a16:creationId xmlns:a16="http://schemas.microsoft.com/office/drawing/2014/main" id="{BF500312-8AB7-4DAF-85BC-02C57B684F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50" r="10565" b="-1"/>
          <a:stretch/>
        </p:blipFill>
        <p:spPr bwMode="auto">
          <a:xfrm>
            <a:off x="-1" y="1860331"/>
            <a:ext cx="4042279" cy="4997667"/>
          </a:xfrm>
          <a:custGeom>
            <a:avLst/>
            <a:gdLst/>
            <a:ahLst/>
            <a:cxnLst/>
            <a:rect l="l" t="t" r="r" b="b"/>
            <a:pathLst>
              <a:path w="3958391" h="4808550">
                <a:moveTo>
                  <a:pt x="1130737" y="1268"/>
                </a:moveTo>
                <a:cubicBezTo>
                  <a:pt x="1511837" y="13752"/>
                  <a:pt x="1903175" y="118732"/>
                  <a:pt x="2288137" y="330915"/>
                </a:cubicBezTo>
                <a:cubicBezTo>
                  <a:pt x="3664944" y="1089786"/>
                  <a:pt x="4426594" y="2909285"/>
                  <a:pt x="3643399" y="4204334"/>
                </a:cubicBezTo>
                <a:cubicBezTo>
                  <a:pt x="3459833" y="4507867"/>
                  <a:pt x="3219629" y="4660926"/>
                  <a:pt x="2944782" y="4788439"/>
                </a:cubicBezTo>
                <a:lnTo>
                  <a:pt x="2899152" y="4808550"/>
                </a:lnTo>
                <a:lnTo>
                  <a:pt x="0" y="4808550"/>
                </a:lnTo>
                <a:lnTo>
                  <a:pt x="0" y="244579"/>
                </a:lnTo>
                <a:lnTo>
                  <a:pt x="77902" y="207282"/>
                </a:lnTo>
                <a:cubicBezTo>
                  <a:pt x="409697" y="62291"/>
                  <a:pt x="765516" y="-10694"/>
                  <a:pt x="1130737" y="1268"/>
                </a:cubicBezTo>
                <a:close/>
              </a:path>
            </a:pathLst>
          </a:custGeom>
          <a:noFill/>
          <a:extLst>
            <a:ext uri="{909E8E84-426E-40DD-AFC4-6F175D3DCCD1}">
              <a14:hiddenFill xmlns:a14="http://schemas.microsoft.com/office/drawing/2010/main">
                <a:solidFill>
                  <a:srgbClr val="FFFFFF"/>
                </a:solidFill>
              </a14:hiddenFill>
            </a:ext>
          </a:extLst>
        </p:spPr>
      </p:pic>
      <p:sp>
        <p:nvSpPr>
          <p:cNvPr id="103" name="Freeform: Shape 102">
            <a:extLst>
              <a:ext uri="{FF2B5EF4-FFF2-40B4-BE49-F238E27FC236}">
                <a16:creationId xmlns:a16="http://schemas.microsoft.com/office/drawing/2014/main" id="{34E10184-A355-442D-9021-64F93505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577" y="-1"/>
            <a:ext cx="4366423" cy="3629533"/>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5" name="Freeform: Shape 104">
            <a:extLst>
              <a:ext uri="{FF2B5EF4-FFF2-40B4-BE49-F238E27FC236}">
                <a16:creationId xmlns:a16="http://schemas.microsoft.com/office/drawing/2014/main" id="{F2AEA3E5-3383-4A2D-86B0-A1DC81C11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53663" y="0"/>
            <a:ext cx="3938337"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Freeform: Shape 106">
            <a:extLst>
              <a:ext uri="{FF2B5EF4-FFF2-40B4-BE49-F238E27FC236}">
                <a16:creationId xmlns:a16="http://schemas.microsoft.com/office/drawing/2014/main" id="{F5BC3D56-7191-4F9F-BE89-BF3E66D0B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71504" y="0"/>
            <a:ext cx="4120496"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102" name="Picture 6" descr="Zweeds HomeZweeds Home - daar woon je thuis">
            <a:extLst>
              <a:ext uri="{FF2B5EF4-FFF2-40B4-BE49-F238E27FC236}">
                <a16:creationId xmlns:a16="http://schemas.microsoft.com/office/drawing/2014/main" id="{2B0A4CA7-92C4-43C8-82ED-BCC967F963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22" r="21504" b="1"/>
          <a:stretch/>
        </p:blipFill>
        <p:spPr bwMode="auto">
          <a:xfrm>
            <a:off x="8456623" y="1"/>
            <a:ext cx="3735378" cy="3051729"/>
          </a:xfrm>
          <a:custGeom>
            <a:avLst/>
            <a:gdLst/>
            <a:ahLst/>
            <a:cxnLst/>
            <a:rect l="l" t="t" r="r" b="b"/>
            <a:pathLst>
              <a:path w="3577083" h="3010961">
                <a:moveTo>
                  <a:pt x="525796" y="0"/>
                </a:moveTo>
                <a:lnTo>
                  <a:pt x="3083618" y="0"/>
                </a:lnTo>
                <a:lnTo>
                  <a:pt x="3238848" y="113681"/>
                </a:lnTo>
                <a:cubicBezTo>
                  <a:pt x="3347378" y="200626"/>
                  <a:pt x="3444292" y="293564"/>
                  <a:pt x="3528988" y="391785"/>
                </a:cubicBezTo>
                <a:lnTo>
                  <a:pt x="3577083" y="453516"/>
                </a:lnTo>
                <a:lnTo>
                  <a:pt x="3577083" y="2083461"/>
                </a:lnTo>
                <a:lnTo>
                  <a:pt x="3549828" y="2118637"/>
                </a:lnTo>
                <a:cubicBezTo>
                  <a:pt x="3524255" y="2152065"/>
                  <a:pt x="3498324" y="2186586"/>
                  <a:pt x="3472099" y="2222744"/>
                </a:cubicBezTo>
                <a:cubicBezTo>
                  <a:pt x="3071290" y="2775245"/>
                  <a:pt x="2641053" y="3010961"/>
                  <a:pt x="2033556" y="3010961"/>
                </a:cubicBezTo>
                <a:cubicBezTo>
                  <a:pt x="1634857" y="3010961"/>
                  <a:pt x="1342325" y="2818935"/>
                  <a:pt x="941515" y="2526044"/>
                </a:cubicBezTo>
                <a:cubicBezTo>
                  <a:pt x="896738" y="2493317"/>
                  <a:pt x="851961" y="2460984"/>
                  <a:pt x="808615" y="2429754"/>
                </a:cubicBezTo>
                <a:cubicBezTo>
                  <a:pt x="573680" y="2260282"/>
                  <a:pt x="351814" y="2100194"/>
                  <a:pt x="204156" y="1926383"/>
                </a:cubicBezTo>
                <a:cubicBezTo>
                  <a:pt x="62993" y="1760224"/>
                  <a:pt x="0" y="1593511"/>
                  <a:pt x="0" y="1385790"/>
                </a:cubicBezTo>
                <a:cubicBezTo>
                  <a:pt x="0" y="865148"/>
                  <a:pt x="162751" y="397028"/>
                  <a:pt x="458321" y="6762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7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D6921-FDE5-404E-92DE-1C68D1A9B281}"/>
              </a:ext>
            </a:extLst>
          </p:cNvPr>
          <p:cNvSpPr>
            <a:spLocks noGrp="1"/>
          </p:cNvSpPr>
          <p:nvPr>
            <p:ph type="title"/>
          </p:nvPr>
        </p:nvSpPr>
        <p:spPr/>
        <p:txBody>
          <a:bodyPr/>
          <a:lstStyle/>
          <a:p>
            <a:r>
              <a:rPr lang="nl-NL" dirty="0"/>
              <a:t>Vorm geven</a:t>
            </a:r>
          </a:p>
        </p:txBody>
      </p:sp>
      <p:sp>
        <p:nvSpPr>
          <p:cNvPr id="3" name="Tijdelijke aanduiding voor tekst 2">
            <a:extLst>
              <a:ext uri="{FF2B5EF4-FFF2-40B4-BE49-F238E27FC236}">
                <a16:creationId xmlns:a16="http://schemas.microsoft.com/office/drawing/2014/main" id="{77EEC853-143E-40DB-AF0B-70DFC89BD906}"/>
              </a:ext>
            </a:extLst>
          </p:cNvPr>
          <p:cNvSpPr>
            <a:spLocks noGrp="1"/>
          </p:cNvSpPr>
          <p:nvPr>
            <p:ph type="body" idx="1"/>
          </p:nvPr>
        </p:nvSpPr>
        <p:spPr/>
        <p:txBody>
          <a:bodyPr>
            <a:normAutofit fontScale="70000" lnSpcReduction="20000"/>
          </a:bodyPr>
          <a:lstStyle/>
          <a:p>
            <a:r>
              <a:rPr lang="nl-NL" dirty="0"/>
              <a:t>https://www.thuisontwerp.nl/hoe-maak-je-een-moodboard/</a:t>
            </a:r>
          </a:p>
        </p:txBody>
      </p:sp>
    </p:spTree>
    <p:extLst>
      <p:ext uri="{BB962C8B-B14F-4D97-AF65-F5344CB8AC3E}">
        <p14:creationId xmlns:p14="http://schemas.microsoft.com/office/powerpoint/2010/main" val="1696957846"/>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24413B"/>
      </a:dk2>
      <a:lt2>
        <a:srgbClr val="EEECF0"/>
      </a:lt2>
      <a:accent1>
        <a:srgbClr val="74AF45"/>
      </a:accent1>
      <a:accent2>
        <a:srgbClr val="9AA938"/>
      </a:accent2>
      <a:accent3>
        <a:srgbClr val="BD9D4A"/>
      </a:accent3>
      <a:accent4>
        <a:srgbClr val="B15F3B"/>
      </a:accent4>
      <a:accent5>
        <a:srgbClr val="C34D5A"/>
      </a:accent5>
      <a:accent6>
        <a:srgbClr val="B13B7A"/>
      </a:accent6>
      <a:hlink>
        <a:srgbClr val="CA6862"/>
      </a:hlink>
      <a:folHlink>
        <a:srgbClr val="878787"/>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1</TotalTime>
  <Words>99</Words>
  <Application>Microsoft Office PowerPoint</Application>
  <PresentationFormat>Breedbeeld</PresentationFormat>
  <Paragraphs>9</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Meiryo</vt:lpstr>
      <vt:lpstr>Arial</vt:lpstr>
      <vt:lpstr>Corbel</vt:lpstr>
      <vt:lpstr>SketchLinesVTI</vt:lpstr>
      <vt:lpstr>Moodbordt</vt:lpstr>
      <vt:lpstr>PVE</vt:lpstr>
      <vt:lpstr>PowerPoint-presentatie</vt:lpstr>
      <vt:lpstr>Vorm</vt:lpstr>
      <vt:lpstr>Materiaal</vt:lpstr>
      <vt:lpstr>Sweer</vt:lpstr>
      <vt:lpstr>Vorm geven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Moodbordt</dc:title>
  <dc:creator>Lugers, Renee</dc:creator>
  <cp:lastModifiedBy>Lugers, Renee</cp:lastModifiedBy>
  <cp:revision>1</cp:revision>
  <dcterms:created xsi:type="dcterms:W3CDTF">2020-09-14T06:56:04Z</dcterms:created>
  <dcterms:modified xsi:type="dcterms:W3CDTF">2020-09-14T06:57:48Z</dcterms:modified>
</cp:coreProperties>
</file>